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Glacial Indifference" panose="020B0604020202020204" charset="0"/>
      <p:regular r:id="rId11"/>
    </p:embeddedFont>
    <p:embeddedFont>
      <p:font typeface="Glacial Indifference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C0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0951">
            <a:off x="7130573" y="786537"/>
            <a:ext cx="10566071" cy="8909266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264257" y="2043897"/>
            <a:ext cx="8451371" cy="6199206"/>
            <a:chOff x="0" y="0"/>
            <a:chExt cx="4198620" cy="3079750"/>
          </a:xfrm>
        </p:grpSpPr>
        <p:sp>
          <p:nvSpPr>
            <p:cNvPr id="4" name="Freeform 4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lnTo>
                    <a:pt x="4025899" y="1376680"/>
                  </a:ln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lnTo>
                    <a:pt x="83820" y="2100581"/>
                  </a:ln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lnTo>
                    <a:pt x="4124960" y="2433319"/>
                  </a:ln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l="-130" t="-35374" r="-90" b="-3541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8743552" y="4053900"/>
            <a:ext cx="8096646" cy="127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60"/>
              </a:lnSpc>
            </a:pPr>
            <a:r>
              <a:rPr lang="en-US" sz="10400" spc="-520" dirty="0">
                <a:solidFill>
                  <a:srgbClr val="050707"/>
                </a:solidFill>
                <a:latin typeface="Caveat Brush Bold"/>
              </a:rPr>
              <a:t>Buyer Personas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43550" y="5485686"/>
            <a:ext cx="8096650" cy="572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 spc="288">
                <a:solidFill>
                  <a:srgbClr val="EEC0BF"/>
                </a:solidFill>
                <a:latin typeface="Glacial Indifference Bold"/>
              </a:rPr>
              <a:t>CLIENTES IDEALES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62650" y="6064091"/>
            <a:ext cx="8096650" cy="543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16240" y="133477"/>
            <a:ext cx="3074875" cy="29211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6819900"/>
            <a:ext cx="3750879" cy="23630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880455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INFORMACIÓN DEMOGRÁFICA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7342674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IDENTIFICADORES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690390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 dirty="0">
                <a:solidFill>
                  <a:srgbClr val="050707"/>
                </a:solidFill>
                <a:latin typeface="Glacial Indifference Bold"/>
              </a:rPr>
              <a:t>PERFIL GENERAL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544779"/>
            <a:ext cx="7868050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Edad, salario,ubicación, sexo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006998"/>
            <a:ext cx="7868050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Trato, personalidad, comuncación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210053"/>
            <a:ext cx="7868050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Trabajo, historia laboral, familia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912871" y="639961"/>
            <a:ext cx="6637850" cy="99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00">
                <a:solidFill>
                  <a:srgbClr val="EEC0BF"/>
                </a:solidFill>
                <a:latin typeface="Caveat Brush Bold"/>
              </a:rPr>
              <a:t>Parte 1: ¿Quién?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785515"/>
            <a:ext cx="9525000" cy="619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5000" spc="-250" dirty="0" err="1">
                <a:solidFill>
                  <a:srgbClr val="050707"/>
                </a:solidFill>
                <a:latin typeface="Caveat Brush Bold"/>
              </a:rPr>
              <a:t>Nombre</a:t>
            </a:r>
            <a:r>
              <a:rPr lang="en-US" sz="5000" spc="-250" dirty="0">
                <a:solidFill>
                  <a:srgbClr val="050707"/>
                </a:solidFill>
                <a:latin typeface="Caveat Brush Bold"/>
              </a:rPr>
              <a:t> del Buyer Persona:  </a:t>
            </a:r>
            <a:r>
              <a:rPr lang="en-US" sz="5000" spc="-250" dirty="0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Lucía </a:t>
            </a:r>
            <a:r>
              <a:rPr lang="en-US" sz="5000" spc="-2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Dircom</a:t>
            </a:r>
            <a:endParaRPr lang="en-US" sz="5000" spc="-250" dirty="0">
              <a:solidFill>
                <a:schemeClr val="tx1">
                  <a:lumMod val="50000"/>
                  <a:lumOff val="50000"/>
                </a:schemeClr>
              </a:solidFill>
              <a:latin typeface="Caveat Brush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877874" y="2469529"/>
            <a:ext cx="7672846" cy="232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Directora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Comunicación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Lleva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unos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7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años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la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misma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empresa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Soltera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, sin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hijos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877874" y="4718530"/>
            <a:ext cx="7672846" cy="232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Mujer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, 40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años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Salario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neto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annual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unos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18,000€ + 2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pagas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extras</a:t>
            </a: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Vive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Sevilla capital,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Triana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77874" y="7266474"/>
            <a:ext cx="7672846" cy="232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muy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activa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y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creativa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controladora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y le cuesta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delegar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trabajo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Prefiere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que se le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contacte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por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llamadas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o email</a:t>
            </a: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4143965" y="5629866"/>
            <a:ext cx="9224665" cy="77540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9515" y="4019326"/>
            <a:ext cx="17231206" cy="77540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094" y="6567270"/>
            <a:ext cx="17231206" cy="7754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880455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RETOS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7342674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CÓMO PODEMOS AYUDAR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690390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OBJETIVOS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544779"/>
            <a:ext cx="7868050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Retos primarios y secundarios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861146"/>
            <a:ext cx="7868050" cy="94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…para que obtenga los objetivos deseados</a:t>
            </a:r>
          </a:p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…para que pueda superar los retos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210053"/>
            <a:ext cx="7868050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Objetivos primarios y secundarios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912871" y="639961"/>
            <a:ext cx="6637850" cy="99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00">
                <a:solidFill>
                  <a:srgbClr val="EEC0BF"/>
                </a:solidFill>
                <a:latin typeface="Caveat Brush Bold"/>
              </a:rPr>
              <a:t>Parte 2: ¿Qué?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850918" y="785515"/>
            <a:ext cx="11290318" cy="619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5000" spc="-250" dirty="0" err="1">
                <a:solidFill>
                  <a:srgbClr val="050707"/>
                </a:solidFill>
                <a:latin typeface="Caveat Brush Bold"/>
              </a:rPr>
              <a:t>Nombre</a:t>
            </a:r>
            <a:r>
              <a:rPr lang="en-US" sz="5000" spc="-250" dirty="0">
                <a:solidFill>
                  <a:srgbClr val="050707"/>
                </a:solidFill>
                <a:latin typeface="Caveat Brush Bold"/>
              </a:rPr>
              <a:t> del Buyer Persona: :  </a:t>
            </a:r>
            <a:r>
              <a:rPr lang="en-US" sz="5000" spc="-250" dirty="0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Lucía </a:t>
            </a:r>
            <a:r>
              <a:rPr lang="en-US" sz="5000" spc="-2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Dircom</a:t>
            </a:r>
            <a:endParaRPr lang="en-US" sz="5000" spc="-250" dirty="0">
              <a:solidFill>
                <a:srgbClr val="050707"/>
              </a:solidFill>
              <a:latin typeface="Caveat Brush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877874" y="2469529"/>
            <a:ext cx="7672846" cy="2808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Conseguir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liderar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la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presencia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digital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su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marca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Hacer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que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su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departamento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crezca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contratando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 un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equipo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2-3 personas</a:t>
            </a:r>
          </a:p>
          <a:p>
            <a:pPr marL="205924" lvl="1"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877874" y="4718530"/>
            <a:ext cx="7672846" cy="2808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Tiene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mucho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trabajo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para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gestionarlo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todo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ella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sola</a:t>
            </a: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Los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empleados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del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departamento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commercial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su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empresa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no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están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familiarizados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con el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entorno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digital</a:t>
            </a: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77874" y="7266474"/>
            <a:ext cx="7672846" cy="233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Hacer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un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análisis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los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recursos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con los que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cuenta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Ofrecer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formación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 sus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empleados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sobre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transformación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digital</a:t>
            </a: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9515" y="4019326"/>
            <a:ext cx="17231206" cy="77540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094" y="6567270"/>
            <a:ext cx="17231206" cy="775404"/>
          </a:xfrm>
          <a:prstGeom prst="rect">
            <a:avLst/>
          </a:prstGeom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144367A1-BBA8-4357-8D1A-B7B650A4D4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4143965" y="5629866"/>
            <a:ext cx="9224665" cy="7754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7067" y="7204555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QUEJAS COMUNES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690390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COMENTARIOS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819766"/>
            <a:ext cx="7906418" cy="94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Razones por qué no comprarían nuestro producto</a:t>
            </a:r>
          </a:p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o servicio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160940"/>
            <a:ext cx="7868050" cy="94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Ejemplos de comentarios reales sobre sus retos y objetivos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912871" y="639961"/>
            <a:ext cx="6637850" cy="99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00">
                <a:solidFill>
                  <a:srgbClr val="EEC0BF"/>
                </a:solidFill>
                <a:latin typeface="Caveat Brush Bold"/>
              </a:rPr>
              <a:t>Parte 3: ¿Por qué?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850918" y="785515"/>
            <a:ext cx="10909318" cy="619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5000" spc="-250" dirty="0" err="1">
                <a:solidFill>
                  <a:srgbClr val="050707"/>
                </a:solidFill>
                <a:latin typeface="Caveat Brush Bold"/>
              </a:rPr>
              <a:t>Nombre</a:t>
            </a:r>
            <a:r>
              <a:rPr lang="en-US" sz="5000" spc="-250" dirty="0">
                <a:solidFill>
                  <a:srgbClr val="050707"/>
                </a:solidFill>
                <a:latin typeface="Caveat Brush Bold"/>
              </a:rPr>
              <a:t> del Buyer Persona: :  </a:t>
            </a:r>
            <a:r>
              <a:rPr lang="en-US" sz="5000" spc="-250" dirty="0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Lucía </a:t>
            </a:r>
            <a:r>
              <a:rPr lang="en-US" sz="5000" spc="-2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Dircom</a:t>
            </a:r>
            <a:r>
              <a:rPr lang="en-US" sz="5000" spc="-250" dirty="0">
                <a:solidFill>
                  <a:srgbClr val="050707"/>
                </a:solidFill>
                <a:latin typeface="Caveat Brush 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77875" y="2224696"/>
            <a:ext cx="7672846" cy="3757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No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cuento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con un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presupuesto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que me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ayude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planificar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las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campañas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marketing</a:t>
            </a: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No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dispongo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recursos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tecnológicos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para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poder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realizer mi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trabajo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siento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frustada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porque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el resto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empleados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la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compañía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no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hacen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caso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 mis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propuestas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725474" y="7128355"/>
            <a:ext cx="7672846" cy="233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Los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empleados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no se van 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tomar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serio la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formación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y no la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podrán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práctica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No van a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aprobar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la inversion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herramientas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digitales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porque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creen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que son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muy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caras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9515" y="5358696"/>
            <a:ext cx="17231206" cy="775404"/>
          </a:xfrm>
          <a:prstGeom prst="rect">
            <a:avLst/>
          </a:prstGeom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1A285A3F-0C59-44F8-A699-22262FF55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4143965" y="5629866"/>
            <a:ext cx="9224665" cy="7754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7067" y="7204555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>
                <a:solidFill>
                  <a:srgbClr val="050707"/>
                </a:solidFill>
                <a:latin typeface="Glacial Indifference Bold"/>
              </a:rPr>
              <a:t>MENSAJE DE VENTAS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690390"/>
            <a:ext cx="7868050" cy="482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r>
              <a:rPr lang="en-US" sz="3199" spc="319" dirty="0">
                <a:solidFill>
                  <a:srgbClr val="050707"/>
                </a:solidFill>
                <a:latin typeface="Glacial Indifference Bold"/>
              </a:rPr>
              <a:t>MENSAJE DE MARKETING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946568"/>
            <a:ext cx="7906418" cy="46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>
                <a:solidFill>
                  <a:srgbClr val="050707"/>
                </a:solidFill>
                <a:latin typeface="Glacial Indifference"/>
              </a:rPr>
              <a:t>Cómo venderías la solución a tu buyer persona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246665"/>
            <a:ext cx="7868050" cy="94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7"/>
              </a:lnSpc>
            </a:pP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Cómo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</a:t>
            </a: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describirías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la </a:t>
            </a: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solución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de </a:t>
            </a: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tu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</a:t>
            </a: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empresa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a </a:t>
            </a:r>
            <a:r>
              <a:rPr lang="en-US" sz="2578" dirty="0" err="1">
                <a:solidFill>
                  <a:srgbClr val="050707"/>
                </a:solidFill>
                <a:latin typeface="Glacial Indifference"/>
              </a:rPr>
              <a:t>este</a:t>
            </a:r>
            <a:r>
              <a:rPr lang="en-US" sz="2578" dirty="0">
                <a:solidFill>
                  <a:srgbClr val="050707"/>
                </a:solidFill>
                <a:latin typeface="Glacial Indifference"/>
              </a:rPr>
              <a:t> buyer persona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912871" y="639961"/>
            <a:ext cx="6637850" cy="99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00" dirty="0" err="1">
                <a:solidFill>
                  <a:srgbClr val="EEC0BF"/>
                </a:solidFill>
                <a:latin typeface="Caveat Brush Bold"/>
              </a:rPr>
              <a:t>Parte</a:t>
            </a:r>
            <a:r>
              <a:rPr lang="en-US" sz="8000" spc="-400" dirty="0">
                <a:solidFill>
                  <a:srgbClr val="EEC0BF"/>
                </a:solidFill>
                <a:latin typeface="Caveat Brush Bold"/>
              </a:rPr>
              <a:t> 3: ¿</a:t>
            </a:r>
            <a:r>
              <a:rPr lang="en-US" sz="8000" spc="-400" dirty="0" err="1">
                <a:solidFill>
                  <a:srgbClr val="EEC0BF"/>
                </a:solidFill>
                <a:latin typeface="Caveat Brush Bold"/>
              </a:rPr>
              <a:t>Cómo</a:t>
            </a:r>
            <a:r>
              <a:rPr lang="en-US" sz="8000" spc="-400" dirty="0">
                <a:solidFill>
                  <a:srgbClr val="EEC0BF"/>
                </a:solidFill>
                <a:latin typeface="Caveat Brush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850918" y="785515"/>
            <a:ext cx="11366518" cy="619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5000" spc="-250" dirty="0" err="1">
                <a:solidFill>
                  <a:srgbClr val="050707"/>
                </a:solidFill>
                <a:latin typeface="Caveat Brush Bold"/>
              </a:rPr>
              <a:t>Nombre</a:t>
            </a:r>
            <a:r>
              <a:rPr lang="en-US" sz="5000" spc="-250" dirty="0">
                <a:solidFill>
                  <a:srgbClr val="050707"/>
                </a:solidFill>
                <a:latin typeface="Caveat Brush Bold"/>
              </a:rPr>
              <a:t> del Buyer Persona: :  </a:t>
            </a:r>
            <a:r>
              <a:rPr lang="en-US" sz="5000" spc="-250" dirty="0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Lucía </a:t>
            </a:r>
            <a:r>
              <a:rPr lang="en-US" sz="5000" spc="-2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veat Brush Bold"/>
              </a:rPr>
              <a:t>Dircom</a:t>
            </a:r>
            <a:endParaRPr lang="en-US" sz="5000" spc="-250" dirty="0">
              <a:solidFill>
                <a:srgbClr val="050707"/>
              </a:solidFill>
              <a:latin typeface="Caveat Brush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877874" y="2469529"/>
            <a:ext cx="7672846" cy="1859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Cursos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de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formación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a los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empleados</a:t>
            </a:r>
            <a:endParaRPr lang="en-US" sz="2494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/>
            </a:endParaRPr>
          </a:p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Ofrecer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solución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tecnológica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por </a:t>
            </a:r>
            <a:r>
              <a:rPr lang="en-US" sz="2494" spc="2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suscripción</a:t>
            </a:r>
            <a:r>
              <a:rPr lang="en-US" sz="2494" spc="24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/>
              </a:rPr>
              <a:t> </a:t>
            </a: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725474" y="7128355"/>
            <a:ext cx="7672846" cy="1859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1848" lvl="1" indent="-205924">
              <a:lnSpc>
                <a:spcPts val="3741"/>
              </a:lnSpc>
              <a:buFont typeface="Arial"/>
              <a:buChar char="•"/>
            </a:pPr>
            <a:r>
              <a:rPr lang="es-ES_tradnl" altLang="es-ES" sz="2490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 panose="020B0604020202020204" charset="0"/>
              </a:rPr>
              <a:t>Te ofrecemos cursos de formación práctica a mitad de precio y</a:t>
            </a:r>
            <a:r>
              <a:rPr lang="es-ES" altLang="es-ES" sz="2490" dirty="0">
                <a:solidFill>
                  <a:schemeClr val="tx1">
                    <a:lumMod val="50000"/>
                    <a:lumOff val="50000"/>
                  </a:schemeClr>
                </a:solidFill>
                <a:latin typeface="Glacial Indifference" panose="020B0604020202020204" charset="0"/>
              </a:rPr>
              <a:t> un servicio por suscripción mensual de recursos tecnológicos</a:t>
            </a:r>
            <a:endParaRPr lang="en-US" sz="2490" spc="24" dirty="0">
              <a:solidFill>
                <a:schemeClr val="tx1">
                  <a:lumMod val="50000"/>
                  <a:lumOff val="50000"/>
                </a:schemeClr>
              </a:solidFill>
              <a:latin typeface="Glacial Indifference" panose="020B0604020202020204" charset="0"/>
            </a:endParaRPr>
          </a:p>
          <a:p>
            <a:pPr>
              <a:lnSpc>
                <a:spcPts val="3741"/>
              </a:lnSpc>
            </a:pPr>
            <a:endParaRPr lang="en-US" sz="2494" spc="24" dirty="0">
              <a:solidFill>
                <a:srgbClr val="050707"/>
              </a:solidFill>
              <a:latin typeface="Glacial Indifference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9515" y="4971826"/>
            <a:ext cx="17231206" cy="775404"/>
          </a:xfrm>
          <a:prstGeom prst="rect">
            <a:avLst/>
          </a:prstGeom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97AD788B-09FA-4067-A720-10E3357CC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4143965" y="5629866"/>
            <a:ext cx="9224665" cy="7754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377</Words>
  <Application>Microsoft Office PowerPoint</Application>
  <PresentationFormat>Personalizado</PresentationFormat>
  <Paragraphs>56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Caveat Brush Bold</vt:lpstr>
      <vt:lpstr>Calibri</vt:lpstr>
      <vt:lpstr>Glacial Indifference Bold</vt:lpstr>
      <vt:lpstr>Arial</vt:lpstr>
      <vt:lpstr>Glacial Indifference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Buyer Persona</dc:title>
  <cp:lastModifiedBy>Isabel Salas</cp:lastModifiedBy>
  <cp:revision>12</cp:revision>
  <dcterms:created xsi:type="dcterms:W3CDTF">2006-08-16T00:00:00Z</dcterms:created>
  <dcterms:modified xsi:type="dcterms:W3CDTF">2020-04-02T19:14:31Z</dcterms:modified>
  <dc:identifier>DAD4UcgBw-Q</dc:identifier>
</cp:coreProperties>
</file>